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4" r:id="rId12"/>
    <p:sldId id="267" r:id="rId13"/>
    <p:sldId id="273" r:id="rId14"/>
    <p:sldId id="274" r:id="rId15"/>
    <p:sldId id="268" r:id="rId16"/>
    <p:sldId id="269" r:id="rId17"/>
    <p:sldId id="270" r:id="rId18"/>
    <p:sldId id="275" r:id="rId19"/>
    <p:sldId id="271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84" autoAdjust="0"/>
    <p:restoredTop sz="94660"/>
  </p:normalViewPr>
  <p:slideViewPr>
    <p:cSldViewPr snapToGrid="0">
      <p:cViewPr>
        <p:scale>
          <a:sx n="75" d="100"/>
          <a:sy n="75" d="100"/>
        </p:scale>
        <p:origin x="202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58412-7D58-40EF-B2D9-F774818ED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3E8FA9-80B8-43C8-9BEC-1A8FAA38E7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1123A-B72A-460B-BBEB-45542D283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C6CD9-E3DE-45FB-BFF5-1CD93C59C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A590D-A88C-4CF8-9847-EE8DAA5C6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CD5C4-2963-4BB1-8C8C-7025ACA6B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BE854-AE0D-4056-90E8-47DCD0C5C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CB90D-6D10-430A-BA13-A51F099B2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7E5284-DB56-49A3-B7F8-178EEB958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B043E-B4AA-41B5-97B5-31091AE49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096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A21842-1D9E-4C91-A90E-31BDD68A88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5B9D7D-E3A2-4F12-9801-A9F30EB3A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0F0FF-501B-4E00-901B-B84A89BA0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33589-6E4A-48AA-B468-649659440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2C6D1-9257-45B8-9D65-69501891A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971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61316-E528-4017-926C-D156708A3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9B4F5-77D5-4BC8-953C-B50F2A5BE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4F17C-AF3A-47DB-AFEE-2D8C5878F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1BE20-BE92-4030-968A-2CB6E299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ABCA2-66A3-4F60-A133-9087223EC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52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AF543-BDB4-4611-9EAF-ED6BC1160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213D3-4476-4EAA-A583-B83C60C4F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B09B2-3708-4098-8C37-1703A0A2C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8147C-29E8-4CDF-BC2E-BBE80F82C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41F92-C039-4D17-B8B1-1A3DC3DAD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422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DC881-F41A-4C34-8DBD-B8C40E001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75CF4-6625-4F66-9688-1B8E7001B4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04731-52DF-4B1D-9769-B2B22FF40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EA37B-CBD7-486B-A547-2E9419ABE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0618FB-DF20-4E8D-976F-2CA9AE915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EBDA20-00CC-435B-B60D-3B8A4713B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108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1E805-B0AF-42F4-B101-6EEF765F3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E1C69-F1F1-4CC6-85A8-A3E663E0D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77B5BD-1DA8-4809-91A5-C763FC7BA3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2F4A37-0749-4F2A-8673-C2E7DBF65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E06C4B-97A6-485B-8F3E-EB394A6B6C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7F2B4C-F515-4312-8983-CCDD04713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034F07-D823-4A92-B45D-B42F762D6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65E8B5-E41A-48C5-9E22-50D19B30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908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3D492-82F0-4BF7-B108-4F68EF814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EAAD8D-2EAA-4539-8A39-B67FF889F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8EFC1F-EFDD-436F-890A-DF7481521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9876D2-F2D7-48E0-80D8-B1F13314B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59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8FD337-657F-4490-BD91-A8EFE7B4D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551C04-5E4E-40C3-9808-36CEC668C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C270FD-99D7-4B76-B3A2-0D3E22D9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542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C811C-B72D-48AE-9989-103DBA795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D6D36-CF78-46EE-8886-B64298DC0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337168-A032-4FF1-8D57-2C4CB5ADD8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CB0A8B-1CE9-40E2-AD81-402DC0909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ECCBE7-0F82-4F7D-8918-37AECFC1D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BD231-EC65-4D1F-878A-077D2E345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084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7ACB0-1930-485C-B436-8AA627087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B89531-A018-45F4-A7AB-16B1589ABF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57734-221C-4372-B951-CDE450615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60F33-AE56-4CFF-979E-DD4B60150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2DB4DA-9FAB-4A5F-9B64-72B76C0E9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30A750-0990-452D-9486-8A22F636D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63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BD0EC6-1335-4197-AEF1-2E167B26F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5C4732-65BD-4FA3-8BCE-83FE298E66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2EC6A-B794-46CF-81C3-2C4117BFBE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70E13-0310-4113-A80E-EC3A92A08F64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98033-584B-4B21-9E43-457DBD448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F5A53-E0F9-4392-BCA9-2A1E70827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C555B-9AB4-4BA6-8D21-CFC4AB9B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382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237884-4A73-45A4-92AD-01E0A0521498}"/>
              </a:ext>
            </a:extLst>
          </p:cNvPr>
          <p:cNvSpPr txBox="1"/>
          <p:nvPr/>
        </p:nvSpPr>
        <p:spPr>
          <a:xfrm>
            <a:off x="797560" y="391160"/>
            <a:ext cx="18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Javascript</a:t>
            </a:r>
            <a:r>
              <a:rPr lang="en-US" dirty="0"/>
              <a:t> vs. Java</a:t>
            </a:r>
          </a:p>
        </p:txBody>
      </p:sp>
    </p:spTree>
    <p:extLst>
      <p:ext uri="{BB962C8B-B14F-4D97-AF65-F5344CB8AC3E}">
        <p14:creationId xmlns:p14="http://schemas.microsoft.com/office/powerpoint/2010/main" val="1205028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48EC5A-48CA-455F-8DA7-87C51B66A4E1}"/>
              </a:ext>
            </a:extLst>
          </p:cNvPr>
          <p:cNvSpPr/>
          <p:nvPr/>
        </p:nvSpPr>
        <p:spPr>
          <a:xfrm>
            <a:off x="1002030" y="90785"/>
            <a:ext cx="102704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In </a:t>
            </a:r>
            <a:r>
              <a:rPr lang="en-US" b="0" i="0" dirty="0" err="1">
                <a:solidFill>
                  <a:srgbClr val="242729"/>
                </a:solidFill>
                <a:effectLst/>
                <a:latin typeface="inherit"/>
              </a:rPr>
              <a:t>Javascript</a:t>
            </a:r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, any function can be a constructor (but by style convention, they start with capitol letters)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289BF-8113-4384-B8F8-3617C637A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213" y="751840"/>
            <a:ext cx="5292387" cy="487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956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AC01FA-BAC5-420E-AB6C-A89112D6B9AB}"/>
              </a:ext>
            </a:extLst>
          </p:cNvPr>
          <p:cNvSpPr/>
          <p:nvPr/>
        </p:nvSpPr>
        <p:spPr>
          <a:xfrm>
            <a:off x="2935300" y="38854"/>
            <a:ext cx="48888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Java is class-based; JavaScript is prototype-based.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F66199E-5A2E-4F5F-B328-36CB172864BE}"/>
              </a:ext>
            </a:extLst>
          </p:cNvPr>
          <p:cNvCxnSpPr>
            <a:cxnSpLocks/>
          </p:cNvCxnSpPr>
          <p:nvPr/>
        </p:nvCxnSpPr>
        <p:spPr>
          <a:xfrm>
            <a:off x="5942330" y="462280"/>
            <a:ext cx="46552" cy="60502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16DD1254-6BE7-468B-B313-306726F5BEF4}"/>
              </a:ext>
            </a:extLst>
          </p:cNvPr>
          <p:cNvSpPr/>
          <p:nvPr/>
        </p:nvSpPr>
        <p:spPr>
          <a:xfrm>
            <a:off x="-26233" y="6211054"/>
            <a:ext cx="55693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https://www.w3schools.com/js/js_object_prototypes.asp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CCB174-7270-4871-B460-474C1B961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91" y="636662"/>
            <a:ext cx="4681220" cy="2023352"/>
          </a:xfrm>
          <a:prstGeom prst="rect">
            <a:avLst/>
          </a:prstGeom>
        </p:spPr>
      </p:pic>
      <p:sp>
        <p:nvSpPr>
          <p:cNvPr id="11" name="TextBox 21">
            <a:extLst>
              <a:ext uri="{FF2B5EF4-FFF2-40B4-BE49-F238E27FC236}">
                <a16:creationId xmlns:a16="http://schemas.microsoft.com/office/drawing/2014/main" id="{31F7CE90-8B7D-495E-9F88-DD3C226321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3460" y="605790"/>
            <a:ext cx="359425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All classes inherit from Object in Java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62C2BD-CAA4-489C-A751-57983C6B9789}"/>
              </a:ext>
            </a:extLst>
          </p:cNvPr>
          <p:cNvSpPr/>
          <p:nvPr/>
        </p:nvSpPr>
        <p:spPr>
          <a:xfrm>
            <a:off x="430967" y="355382"/>
            <a:ext cx="378077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https://www.w3schools.com/js/js_object_prototypes.asp</a:t>
            </a:r>
          </a:p>
        </p:txBody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16002612-A1C5-49B5-80EA-7361970BEE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310" y="2743200"/>
            <a:ext cx="5397631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Run-time changes to the prototype change all the derived</a:t>
            </a:r>
          </a:p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objects </a:t>
            </a:r>
          </a:p>
          <a:p>
            <a:endParaRPr lang="en-US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21">
            <a:extLst>
              <a:ext uri="{FF2B5EF4-FFF2-40B4-BE49-F238E27FC236}">
                <a16:creationId xmlns:a16="http://schemas.microsoft.com/office/drawing/2014/main" id="{5E886C8A-297C-49AC-B697-7378B03238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90590" y="2663190"/>
            <a:ext cx="370646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Super classes (like all other classes in </a:t>
            </a:r>
          </a:p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Java) can’t be changed at run-time</a:t>
            </a:r>
          </a:p>
          <a:p>
            <a:endParaRPr lang="en-US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057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E1CEF8-0DEF-450E-BDEB-AADA1F340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09" y="447040"/>
            <a:ext cx="5993291" cy="55970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FC6A93-E9A1-444A-9EE6-ABA9C69A4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285" y="2260600"/>
            <a:ext cx="5564918" cy="1742440"/>
          </a:xfrm>
          <a:prstGeom prst="rect">
            <a:avLst/>
          </a:prstGeom>
        </p:spPr>
      </p:pic>
      <p:sp>
        <p:nvSpPr>
          <p:cNvPr id="7" name="TextBox 21">
            <a:extLst>
              <a:ext uri="{FF2B5EF4-FFF2-40B4-BE49-F238E27FC236}">
                <a16:creationId xmlns:a16="http://schemas.microsoft.com/office/drawing/2014/main" id="{A315E243-9ED5-4EF6-B07F-8090A72DA9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110" y="-30480"/>
            <a:ext cx="727329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Run-time changes to the prototype change all the derived objects </a:t>
            </a:r>
          </a:p>
          <a:p>
            <a:endParaRPr lang="en-US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C167A2B-FF4D-44AA-9738-3ED9D6C137A4}"/>
              </a:ext>
            </a:extLst>
          </p:cNvPr>
          <p:cNvCxnSpPr>
            <a:cxnSpLocks/>
          </p:cNvCxnSpPr>
          <p:nvPr/>
        </p:nvCxnSpPr>
        <p:spPr>
          <a:xfrm flipH="1" flipV="1">
            <a:off x="6278880" y="4277360"/>
            <a:ext cx="929640" cy="401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1">
            <a:extLst>
              <a:ext uri="{FF2B5EF4-FFF2-40B4-BE49-F238E27FC236}">
                <a16:creationId xmlns:a16="http://schemas.microsoft.com/office/drawing/2014/main" id="{3B35F9C2-7CCB-4ADF-9037-ECA0F47EF6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1110" y="6075680"/>
            <a:ext cx="377699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There is no equivalent to this in Java….</a:t>
            </a:r>
          </a:p>
          <a:p>
            <a:endParaRPr lang="en-US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594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5F8084-8866-458F-9E69-7340666CA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22" y="736600"/>
            <a:ext cx="6856020" cy="5516880"/>
          </a:xfrm>
          <a:prstGeom prst="rect">
            <a:avLst/>
          </a:prstGeom>
        </p:spPr>
      </p:pic>
      <p:sp>
        <p:nvSpPr>
          <p:cNvPr id="7" name="TextBox 21">
            <a:extLst>
              <a:ext uri="{FF2B5EF4-FFF2-40B4-BE49-F238E27FC236}">
                <a16:creationId xmlns:a16="http://schemas.microsoft.com/office/drawing/2014/main" id="{AC737507-86FF-4F04-8299-4F8353FDC8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110" y="-30480"/>
            <a:ext cx="7273290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Changing the Object prototype, changes the behavior of all objects that have been and will be created in your </a:t>
            </a:r>
            <a:r>
              <a:rPr lang="en-US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session</a:t>
            </a:r>
          </a:p>
          <a:p>
            <a:endParaRPr lang="en-US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D864D9-DAC4-42D5-BCF9-98C1A3C72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605" y="782320"/>
            <a:ext cx="5734361" cy="3469640"/>
          </a:xfrm>
          <a:prstGeom prst="rect">
            <a:avLst/>
          </a:prstGeom>
        </p:spPr>
      </p:pic>
      <p:sp>
        <p:nvSpPr>
          <p:cNvPr id="9" name="TextBox 21">
            <a:extLst>
              <a:ext uri="{FF2B5EF4-FFF2-40B4-BE49-F238E27FC236}">
                <a16:creationId xmlns:a16="http://schemas.microsoft.com/office/drawing/2014/main" id="{6FC89EC0-C987-4C4D-8588-419D6E3761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09510" y="4622800"/>
            <a:ext cx="727329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There is, to put it mildly, no equivalent in Java.</a:t>
            </a:r>
          </a:p>
          <a:p>
            <a:endParaRPr lang="en-US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This maximizes flexibility but removes all </a:t>
            </a:r>
          </a:p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possibility of strong typing, which goes </a:t>
            </a:r>
          </a:p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against the Java design principle…</a:t>
            </a:r>
          </a:p>
          <a:p>
            <a:endParaRPr lang="en-US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6185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7E42AA-81FB-4B1C-8340-74E85D6C3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35" y="1031240"/>
            <a:ext cx="6987646" cy="55326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F34410-1184-4EE3-ABBC-E2CC90360C35}"/>
              </a:ext>
            </a:extLst>
          </p:cNvPr>
          <p:cNvSpPr txBox="1"/>
          <p:nvPr/>
        </p:nvSpPr>
        <p:spPr>
          <a:xfrm>
            <a:off x="487680" y="30480"/>
            <a:ext cx="9684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Java, all classes extend Object.  If you don’t specify a parent class, you directly inherit from Object</a:t>
            </a:r>
          </a:p>
          <a:p>
            <a:r>
              <a:rPr lang="en-US" dirty="0"/>
              <a:t>In </a:t>
            </a:r>
            <a:r>
              <a:rPr lang="en-US" dirty="0" err="1"/>
              <a:t>Javascript</a:t>
            </a:r>
            <a:r>
              <a:rPr lang="en-US" dirty="0"/>
              <a:t>, when you use “new”, you get a prototype associated with that object.</a:t>
            </a:r>
          </a:p>
          <a:p>
            <a:r>
              <a:rPr lang="en-US" dirty="0"/>
              <a:t>The prototype of your new prototype is the Object prototype (which is the top of the prototype chain)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60A685-0230-45AC-826E-75C7ECF72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281" y="1449388"/>
            <a:ext cx="4636695" cy="15579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364110-29F1-47C2-8967-8C13440BEFE8}"/>
              </a:ext>
            </a:extLst>
          </p:cNvPr>
          <p:cNvSpPr txBox="1"/>
          <p:nvPr/>
        </p:nvSpPr>
        <p:spPr>
          <a:xfrm>
            <a:off x="7528560" y="5633720"/>
            <a:ext cx="171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EF12E25-8313-4792-A190-587CEB419575}"/>
              </a:ext>
            </a:extLst>
          </p:cNvPr>
          <p:cNvCxnSpPr/>
          <p:nvPr/>
        </p:nvCxnSpPr>
        <p:spPr>
          <a:xfrm flipV="1">
            <a:off x="7884160" y="4028440"/>
            <a:ext cx="0" cy="528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EE29F65-F6F7-40AD-9B97-32BB0715E698}"/>
              </a:ext>
            </a:extLst>
          </p:cNvPr>
          <p:cNvSpPr txBox="1"/>
          <p:nvPr/>
        </p:nvSpPr>
        <p:spPr>
          <a:xfrm>
            <a:off x="7620000" y="4638040"/>
            <a:ext cx="171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Foo.prototype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2AFF691-5F73-490C-97F6-2F7F618EC74B}"/>
              </a:ext>
            </a:extLst>
          </p:cNvPr>
          <p:cNvCxnSpPr/>
          <p:nvPr/>
        </p:nvCxnSpPr>
        <p:spPr>
          <a:xfrm flipV="1">
            <a:off x="7899400" y="5161280"/>
            <a:ext cx="0" cy="528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4AF6F82-7637-41F8-9E92-67DC6048902B}"/>
              </a:ext>
            </a:extLst>
          </p:cNvPr>
          <p:cNvSpPr txBox="1"/>
          <p:nvPr/>
        </p:nvSpPr>
        <p:spPr>
          <a:xfrm>
            <a:off x="7655559" y="3693160"/>
            <a:ext cx="2179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Object.prototype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58DED91-5B8D-462E-9020-62FA49724351}"/>
              </a:ext>
            </a:extLst>
          </p:cNvPr>
          <p:cNvCxnSpPr/>
          <p:nvPr/>
        </p:nvCxnSpPr>
        <p:spPr>
          <a:xfrm>
            <a:off x="9540240" y="3429000"/>
            <a:ext cx="0" cy="28854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1CB15C7-4069-4BFF-B83A-CE24F4EC8C24}"/>
              </a:ext>
            </a:extLst>
          </p:cNvPr>
          <p:cNvSpPr txBox="1"/>
          <p:nvPr/>
        </p:nvSpPr>
        <p:spPr>
          <a:xfrm>
            <a:off x="9794240" y="5725160"/>
            <a:ext cx="171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2D1F0A-53D5-478C-8D75-1B74B4FCF3B9}"/>
              </a:ext>
            </a:extLst>
          </p:cNvPr>
          <p:cNvSpPr/>
          <p:nvPr/>
        </p:nvSpPr>
        <p:spPr>
          <a:xfrm>
            <a:off x="9709113" y="4763254"/>
            <a:ext cx="8034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Object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EC95808-8508-4363-9AE0-6FBC3C7EFE93}"/>
              </a:ext>
            </a:extLst>
          </p:cNvPr>
          <p:cNvCxnSpPr/>
          <p:nvPr/>
        </p:nvCxnSpPr>
        <p:spPr>
          <a:xfrm flipV="1">
            <a:off x="9987280" y="5217160"/>
            <a:ext cx="0" cy="528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22A68CF-079E-4F71-95DC-70083AEF7037}"/>
              </a:ext>
            </a:extLst>
          </p:cNvPr>
          <p:cNvSpPr txBox="1"/>
          <p:nvPr/>
        </p:nvSpPr>
        <p:spPr>
          <a:xfrm>
            <a:off x="7503159" y="6380480"/>
            <a:ext cx="2534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Javascript</a:t>
            </a:r>
            <a:r>
              <a:rPr lang="en-US" dirty="0">
                <a:solidFill>
                  <a:srgbClr val="FF0000"/>
                </a:solidFill>
              </a:rPr>
              <a:t> new Foo()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500730-21C4-4BCB-9798-7E4635212E04}"/>
              </a:ext>
            </a:extLst>
          </p:cNvPr>
          <p:cNvSpPr txBox="1"/>
          <p:nvPr/>
        </p:nvSpPr>
        <p:spPr>
          <a:xfrm>
            <a:off x="9718040" y="6339840"/>
            <a:ext cx="171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Java new Foo()</a:t>
            </a:r>
          </a:p>
        </p:txBody>
      </p:sp>
    </p:spTree>
    <p:extLst>
      <p:ext uri="{BB962C8B-B14F-4D97-AF65-F5344CB8AC3E}">
        <p14:creationId xmlns:p14="http://schemas.microsoft.com/office/powerpoint/2010/main" val="566827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1082894-85A1-4743-92AC-16EE2AD54999}"/>
              </a:ext>
            </a:extLst>
          </p:cNvPr>
          <p:cNvSpPr/>
          <p:nvPr/>
        </p:nvSpPr>
        <p:spPr>
          <a:xfrm>
            <a:off x="2016760" y="0"/>
            <a:ext cx="85394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242729"/>
                </a:solidFill>
                <a:latin typeface="inherit"/>
              </a:rPr>
              <a:t>Java uses block-based scoping; JavaScript uses function-based scoping;</a:t>
            </a:r>
          </a:p>
          <a:p>
            <a:pPr fontAlgn="base"/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Since </a:t>
            </a:r>
            <a:r>
              <a:rPr lang="en-US" b="0" i="0" dirty="0" err="1">
                <a:solidFill>
                  <a:srgbClr val="242729"/>
                </a:solidFill>
                <a:effectLst/>
                <a:latin typeface="inherit"/>
              </a:rPr>
              <a:t>javascript</a:t>
            </a:r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 constructors are just functions, they can be called without using new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BDEE6F-77F6-436C-8CDC-6C75EC530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340" y="720178"/>
            <a:ext cx="5068583" cy="525925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6BE792-5C2B-4120-8665-EE8EC9121EF1}"/>
              </a:ext>
            </a:extLst>
          </p:cNvPr>
          <p:cNvCxnSpPr/>
          <p:nvPr/>
        </p:nvCxnSpPr>
        <p:spPr>
          <a:xfrm>
            <a:off x="6144260" y="782320"/>
            <a:ext cx="0" cy="5786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974F76E-93C1-4E15-ACBA-B011DB021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1410" y="646331"/>
            <a:ext cx="5068584" cy="43431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7E2F907-F4AA-406A-915B-0AA687292F69}"/>
              </a:ext>
            </a:extLst>
          </p:cNvPr>
          <p:cNvSpPr/>
          <p:nvPr/>
        </p:nvSpPr>
        <p:spPr>
          <a:xfrm>
            <a:off x="6223000" y="5146040"/>
            <a:ext cx="85394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There is no equivalent in Java;</a:t>
            </a:r>
          </a:p>
          <a:p>
            <a:pPr fontAlgn="base"/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There </a:t>
            </a:r>
            <a:r>
              <a:rPr lang="en-US" dirty="0">
                <a:solidFill>
                  <a:srgbClr val="242729"/>
                </a:solidFill>
                <a:latin typeface="inherit"/>
              </a:rPr>
              <a:t>is no implicit “global” scope;</a:t>
            </a:r>
          </a:p>
          <a:p>
            <a:pPr fontAlgn="base"/>
            <a:r>
              <a:rPr lang="en-US" dirty="0">
                <a:solidFill>
                  <a:srgbClr val="242729"/>
                </a:solidFill>
                <a:latin typeface="inherit"/>
              </a:rPr>
              <a:t>this is always attached to an instance of an object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163DD2-5EF2-4130-B007-2DB52E6559B7}"/>
              </a:ext>
            </a:extLst>
          </p:cNvPr>
          <p:cNvSpPr/>
          <p:nvPr/>
        </p:nvSpPr>
        <p:spPr>
          <a:xfrm>
            <a:off x="814552" y="6058670"/>
            <a:ext cx="853948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rgbClr val="242729"/>
                </a:solidFill>
                <a:latin typeface="inherit"/>
              </a:rPr>
              <a:t>The scope of “this” depends on the object on which </a:t>
            </a:r>
          </a:p>
          <a:p>
            <a:pPr fontAlgn="base"/>
            <a:r>
              <a:rPr lang="en-US" sz="1600" dirty="0">
                <a:solidFill>
                  <a:srgbClr val="242729"/>
                </a:solidFill>
                <a:latin typeface="inherit"/>
              </a:rPr>
              <a:t>the function is invoked.  The “global” object (in node.js)</a:t>
            </a:r>
          </a:p>
          <a:p>
            <a:pPr fontAlgn="base"/>
            <a:r>
              <a:rPr lang="en-US" sz="1600" dirty="0">
                <a:solidFill>
                  <a:srgbClr val="242729"/>
                </a:solidFill>
                <a:latin typeface="inherit"/>
              </a:rPr>
              <a:t>Is invoked by default.</a:t>
            </a:r>
            <a:r>
              <a:rPr lang="en-US" dirty="0">
                <a:solidFill>
                  <a:srgbClr val="242729"/>
                </a:solidFill>
                <a:latin typeface="inheri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67117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03D5AA9-CF55-410E-9538-7393879C511F}"/>
              </a:ext>
            </a:extLst>
          </p:cNvPr>
          <p:cNvSpPr/>
          <p:nvPr/>
        </p:nvSpPr>
        <p:spPr>
          <a:xfrm>
            <a:off x="1948712" y="-12523"/>
            <a:ext cx="85394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In </a:t>
            </a:r>
            <a:r>
              <a:rPr lang="en-US" b="0" i="0" dirty="0" err="1">
                <a:solidFill>
                  <a:srgbClr val="242729"/>
                </a:solidFill>
                <a:effectLst/>
                <a:latin typeface="inherit"/>
              </a:rPr>
              <a:t>javascript</a:t>
            </a:r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 in the browser, the global scope has a different name (window)</a:t>
            </a:r>
            <a:endParaRPr lang="en-US" dirty="0">
              <a:solidFill>
                <a:srgbClr val="242729"/>
              </a:solidFill>
              <a:latin typeface="inheri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8643A5-AC21-4C81-AE30-4ED502DF4ED8}"/>
              </a:ext>
            </a:extLst>
          </p:cNvPr>
          <p:cNvSpPr/>
          <p:nvPr/>
        </p:nvSpPr>
        <p:spPr>
          <a:xfrm>
            <a:off x="3818152" y="6539915"/>
            <a:ext cx="84531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https://stackoverflow.com/questions/5958417/javascript-function-and-object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FDCD4C-FF2A-4B12-8431-47774CFAF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30" y="375921"/>
            <a:ext cx="6322443" cy="38709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E774D9-305F-4F50-86B5-79788C50A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6007" y="3509524"/>
            <a:ext cx="7817863" cy="303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181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14AACF-858B-4624-88E8-73567580291E}"/>
              </a:ext>
            </a:extLst>
          </p:cNvPr>
          <p:cNvSpPr/>
          <p:nvPr/>
        </p:nvSpPr>
        <p:spPr>
          <a:xfrm>
            <a:off x="287552" y="-12523"/>
            <a:ext cx="117825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But the prototypes work the same way in the two </a:t>
            </a:r>
            <a:r>
              <a:rPr lang="en-US" b="0" i="0" dirty="0" err="1">
                <a:solidFill>
                  <a:srgbClr val="242729"/>
                </a:solidFill>
                <a:effectLst/>
                <a:latin typeface="inherit"/>
              </a:rPr>
              <a:t>enviornments</a:t>
            </a:r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 and allow each object to have its own “instance” data….</a:t>
            </a:r>
            <a:endParaRPr lang="en-US" dirty="0">
              <a:solidFill>
                <a:srgbClr val="242729"/>
              </a:solidFill>
              <a:latin typeface="inheri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F74879-8159-49AC-A02C-E3A653D81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359" y="486164"/>
            <a:ext cx="9394331" cy="58993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77D51FA-A060-4D95-9AE2-0A9D3CFBEF56}"/>
              </a:ext>
            </a:extLst>
          </p:cNvPr>
          <p:cNvSpPr/>
          <p:nvPr/>
        </p:nvSpPr>
        <p:spPr>
          <a:xfrm>
            <a:off x="3818152" y="6539915"/>
            <a:ext cx="84531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https://stackoverflow.com/questions/5958417/javascript-function-and-object</a:t>
            </a:r>
          </a:p>
        </p:txBody>
      </p:sp>
    </p:spTree>
    <p:extLst>
      <p:ext uri="{BB962C8B-B14F-4D97-AF65-F5344CB8AC3E}">
        <p14:creationId xmlns:p14="http://schemas.microsoft.com/office/powerpoint/2010/main" val="3982354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E4A18-6257-4746-8B1D-A1EC78B47BA5}"/>
              </a:ext>
            </a:extLst>
          </p:cNvPr>
          <p:cNvSpPr txBox="1"/>
          <p:nvPr/>
        </p:nvSpPr>
        <p:spPr>
          <a:xfrm>
            <a:off x="1371600" y="416560"/>
            <a:ext cx="4695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Any object in </a:t>
            </a:r>
            <a:r>
              <a:rPr lang="en-US" dirty="0" err="1"/>
              <a:t>javascript</a:t>
            </a:r>
            <a:r>
              <a:rPr lang="en-US" dirty="0"/>
              <a:t> can serve as a prototype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46AE17-AFD0-49DE-8D65-38B994A08F57}"/>
              </a:ext>
            </a:extLst>
          </p:cNvPr>
          <p:cNvSpPr/>
          <p:nvPr/>
        </p:nvSpPr>
        <p:spPr>
          <a:xfrm>
            <a:off x="1483360" y="2129135"/>
            <a:ext cx="88849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https://developer.mozilla.org/en-US/docs/Web/JavaScript/Inheritance_and_the_prototype_chain</a:t>
            </a:r>
          </a:p>
        </p:txBody>
      </p:sp>
    </p:spTree>
    <p:extLst>
      <p:ext uri="{BB962C8B-B14F-4D97-AF65-F5344CB8AC3E}">
        <p14:creationId xmlns:p14="http://schemas.microsoft.com/office/powerpoint/2010/main" val="2627937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B432D2-6BCF-4490-8228-10DAD78F9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" y="1057983"/>
            <a:ext cx="10364090" cy="503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078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36ED65-3359-489E-802F-681CDB8ED9A0}"/>
              </a:ext>
            </a:extLst>
          </p:cNvPr>
          <p:cNvSpPr txBox="1"/>
          <p:nvPr/>
        </p:nvSpPr>
        <p:spPr>
          <a:xfrm>
            <a:off x="264160" y="-60960"/>
            <a:ext cx="2852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a thoughtful post…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B8F0CF-36DC-4AE3-A2A7-7901A369899C}"/>
              </a:ext>
            </a:extLst>
          </p:cNvPr>
          <p:cNvSpPr/>
          <p:nvPr/>
        </p:nvSpPr>
        <p:spPr>
          <a:xfrm>
            <a:off x="624840" y="184835"/>
            <a:ext cx="1023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https://stackoverflow.com/questions/245062/whats-the-difference-between-javascript-and-java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D33246-1D6B-4E84-941A-9C0CD7D93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727" y="509940"/>
            <a:ext cx="6781233" cy="48443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700715-1D1A-4A5A-BD48-E318C8C52437}"/>
              </a:ext>
            </a:extLst>
          </p:cNvPr>
          <p:cNvSpPr txBox="1"/>
          <p:nvPr/>
        </p:nvSpPr>
        <p:spPr>
          <a:xfrm>
            <a:off x="513081" y="5313681"/>
            <a:ext cx="1106932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 would add: Java supports multi-threaded access to mutable data structures shared in memory;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everything is multi-threaded except your code which runs single-threaded.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 Java GUIs, blocking code can be run in a background thread with callbacks to the GUI (AWT thread);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browswer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-based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there is only the GUI thread and blocking functions are usually run on the server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(with a callback function to the single-threaded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code)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7106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F7F74B-7BA5-4D9E-B897-B83940E5D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720" y="333026"/>
            <a:ext cx="9828966" cy="626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623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EE8D03C-1DB6-4A9A-8269-B93E96D93088}"/>
              </a:ext>
            </a:extLst>
          </p:cNvPr>
          <p:cNvSpPr/>
          <p:nvPr/>
        </p:nvSpPr>
        <p:spPr>
          <a:xfrm>
            <a:off x="289560" y="-33605"/>
            <a:ext cx="94183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https://stackoverflow.com/questions/245062/whats-the-difference-between-javascript-and-java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A512D4-E09A-4E97-8D3D-0D407D55D5E6}"/>
              </a:ext>
            </a:extLst>
          </p:cNvPr>
          <p:cNvSpPr txBox="1"/>
          <p:nvPr/>
        </p:nvSpPr>
        <p:spPr>
          <a:xfrm>
            <a:off x="1132840" y="370840"/>
            <a:ext cx="5117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are also jokes, digs and things to think about…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833A72-205D-4F0C-BB87-E21BF3B5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1584"/>
            <a:ext cx="12192000" cy="26945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BF970F-4D58-4288-B7D5-F633346A0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89371"/>
            <a:ext cx="4810760" cy="22690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0A3E0A-3BCB-427A-B1C1-0577C3C059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080" y="4043781"/>
            <a:ext cx="6746240" cy="209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80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0AAB28-D143-43C4-AA6C-D57F18C40E21}"/>
              </a:ext>
            </a:extLst>
          </p:cNvPr>
          <p:cNvSpPr txBox="1"/>
          <p:nvPr/>
        </p:nvSpPr>
        <p:spPr>
          <a:xfrm>
            <a:off x="187960" y="81280"/>
            <a:ext cx="4874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We’ve already seen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in the browser..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70A4134F-65B6-414C-9367-4343B09F0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60" y="831850"/>
            <a:ext cx="5192712" cy="413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C61608EF-529D-4B0B-B9B2-2A97E11C8B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5726113"/>
            <a:ext cx="7620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800"/>
              <a:t>https://github.com/afodor/afodor.github.io/blob/master/exampleInput.html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52F34114-57FA-4A82-B6BD-A8A9B30DD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415" y="1239203"/>
            <a:ext cx="6027956" cy="2392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3265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Text Box 5">
            <a:extLst>
              <a:ext uri="{FF2B5EF4-FFF2-40B4-BE49-F238E27FC236}">
                <a16:creationId xmlns:a16="http://schemas.microsoft.com/office/drawing/2014/main" id="{03E8DE8B-3C0B-468C-8217-5F7A36634C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44814" y="1979614"/>
            <a:ext cx="17430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Javascript thread</a:t>
            </a:r>
          </a:p>
        </p:txBody>
      </p:sp>
      <p:sp>
        <p:nvSpPr>
          <p:cNvPr id="117763" name="Rectangle 5">
            <a:extLst>
              <a:ext uri="{FF2B5EF4-FFF2-40B4-BE49-F238E27FC236}">
                <a16:creationId xmlns:a16="http://schemas.microsoft.com/office/drawing/2014/main" id="{A34B331A-8C79-471D-9CCD-B0C4067B59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949450"/>
            <a:ext cx="3938588" cy="19002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17764" name="TextBox 8">
            <a:extLst>
              <a:ext uri="{FF2B5EF4-FFF2-40B4-BE49-F238E27FC236}">
                <a16:creationId xmlns:a16="http://schemas.microsoft.com/office/drawing/2014/main" id="{2D579566-1BDF-447E-9268-197A33D67D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7738" y="2503488"/>
            <a:ext cx="321786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800"/>
              <a:t>javascript does a bunch of things</a:t>
            </a:r>
          </a:p>
        </p:txBody>
      </p:sp>
      <p:sp>
        <p:nvSpPr>
          <p:cNvPr id="117765" name="TextBox 9">
            <a:extLst>
              <a:ext uri="{FF2B5EF4-FFF2-40B4-BE49-F238E27FC236}">
                <a16:creationId xmlns:a16="http://schemas.microsoft.com/office/drawing/2014/main" id="{5B9721A8-0F30-46D8-A4BA-827227F1BD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1239" y="2962276"/>
            <a:ext cx="35829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800"/>
              <a:t>Callback function() gets called when</a:t>
            </a:r>
          </a:p>
          <a:p>
            <a:r>
              <a:rPr lang="en-US" altLang="en-US" sz="1800"/>
              <a:t>javascript gets around to it</a:t>
            </a:r>
          </a:p>
        </p:txBody>
      </p:sp>
      <p:sp>
        <p:nvSpPr>
          <p:cNvPr id="117766" name="TextBox 10">
            <a:extLst>
              <a:ext uri="{FF2B5EF4-FFF2-40B4-BE49-F238E27FC236}">
                <a16:creationId xmlns:a16="http://schemas.microsoft.com/office/drawing/2014/main" id="{80312CF7-8CB3-478F-9619-10B69B05C1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1" y="3490914"/>
            <a:ext cx="37496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800"/>
              <a:t>javascript does a bunch of other things</a:t>
            </a:r>
          </a:p>
        </p:txBody>
      </p:sp>
      <p:sp>
        <p:nvSpPr>
          <p:cNvPr id="117767" name="Rectangle 12">
            <a:extLst>
              <a:ext uri="{FF2B5EF4-FFF2-40B4-BE49-F238E27FC236}">
                <a16:creationId xmlns:a16="http://schemas.microsoft.com/office/drawing/2014/main" id="{A225F72E-433A-4010-879F-B11318AB58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3526" y="2039938"/>
            <a:ext cx="3038475" cy="8302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17768" name="Line 7">
            <a:extLst>
              <a:ext uri="{FF2B5EF4-FFF2-40B4-BE49-F238E27FC236}">
                <a16:creationId xmlns:a16="http://schemas.microsoft.com/office/drawing/2014/main" id="{85046471-D2BB-4F0E-8930-4A5CB0429CB8}"/>
              </a:ext>
            </a:extLst>
          </p:cNvPr>
          <p:cNvSpPr>
            <a:spLocks noChangeShapeType="1"/>
          </p:cNvSpPr>
          <p:nvPr/>
        </p:nvSpPr>
        <p:spPr bwMode="auto">
          <a:xfrm>
            <a:off x="6613526" y="2382839"/>
            <a:ext cx="3071813" cy="349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7769" name="TextBox 14">
            <a:extLst>
              <a:ext uri="{FF2B5EF4-FFF2-40B4-BE49-F238E27FC236}">
                <a16:creationId xmlns:a16="http://schemas.microsoft.com/office/drawing/2014/main" id="{BD563DD4-6E9E-4472-9DD9-7FA46D8EC2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5289" y="2362200"/>
            <a:ext cx="1711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800"/>
              <a:t>Clicks on button</a:t>
            </a:r>
          </a:p>
        </p:txBody>
      </p:sp>
      <p:sp>
        <p:nvSpPr>
          <p:cNvPr id="117770" name="Text Box 5">
            <a:extLst>
              <a:ext uri="{FF2B5EF4-FFF2-40B4-BE49-F238E27FC236}">
                <a16:creationId xmlns:a16="http://schemas.microsoft.com/office/drawing/2014/main" id="{7AEE6810-DCA5-4866-8618-501E72B0DE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0063" y="2066925"/>
            <a:ext cx="6207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User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AB623D5-89A6-4A63-8FD3-BAE7B7B66DD4}"/>
              </a:ext>
            </a:extLst>
          </p:cNvPr>
          <p:cNvCxnSpPr>
            <a:cxnSpLocks/>
            <a:endCxn id="117763" idx="3"/>
          </p:cNvCxnSpPr>
          <p:nvPr/>
        </p:nvCxnSpPr>
        <p:spPr>
          <a:xfrm flipH="1">
            <a:off x="5995989" y="2655889"/>
            <a:ext cx="617537" cy="242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772" name="TextBox 21">
            <a:extLst>
              <a:ext uri="{FF2B5EF4-FFF2-40B4-BE49-F238E27FC236}">
                <a16:creationId xmlns:a16="http://schemas.microsoft.com/office/drawing/2014/main" id="{110A42B1-7734-40C3-8E54-5F87B6A201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3400" y="609600"/>
            <a:ext cx="86360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Callbacks into the </a:t>
            </a:r>
            <a:r>
              <a:rPr lang="en-US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thread work very similarly to callbacks to the AWT thread in Java</a:t>
            </a:r>
          </a:p>
        </p:txBody>
      </p:sp>
      <p:sp>
        <p:nvSpPr>
          <p:cNvPr id="117773" name="TextBox 22">
            <a:extLst>
              <a:ext uri="{FF2B5EF4-FFF2-40B4-BE49-F238E27FC236}">
                <a16:creationId xmlns:a16="http://schemas.microsoft.com/office/drawing/2014/main" id="{F54DBF92-EC9A-4D5D-B9F4-346C6FC26D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6700" y="4459288"/>
            <a:ext cx="73152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800"/>
              <a:t>If you do something slow on the javascript thread you will crash the browser.</a:t>
            </a:r>
          </a:p>
          <a:p>
            <a:r>
              <a:rPr lang="en-US" altLang="en-US" sz="1800"/>
              <a:t>(Which is an unfriendly thing to your user)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355C812-003F-4204-8A16-196F1E8039C8}"/>
              </a:ext>
            </a:extLst>
          </p:cNvPr>
          <p:cNvCxnSpPr/>
          <p:nvPr/>
        </p:nvCxnSpPr>
        <p:spPr>
          <a:xfrm>
            <a:off x="2133600" y="24384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507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2502FD-04B6-42CA-A1D6-5B982A7E9A96}"/>
              </a:ext>
            </a:extLst>
          </p:cNvPr>
          <p:cNvSpPr txBox="1"/>
          <p:nvPr/>
        </p:nvSpPr>
        <p:spPr>
          <a:xfrm>
            <a:off x="711200" y="284480"/>
            <a:ext cx="991906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Surprisingly, </a:t>
            </a:r>
            <a:r>
              <a:rPr lang="en-US" dirty="0" err="1"/>
              <a:t>javascript</a:t>
            </a:r>
            <a:r>
              <a:rPr lang="en-US" dirty="0"/>
              <a:t> is gaining traction on the server using node.js.</a:t>
            </a:r>
          </a:p>
          <a:p>
            <a:endParaRPr lang="en-US" dirty="0"/>
          </a:p>
          <a:p>
            <a:r>
              <a:rPr lang="en-US" dirty="0"/>
              <a:t>node.js allows us to run </a:t>
            </a:r>
            <a:r>
              <a:rPr lang="en-US" dirty="0" err="1"/>
              <a:t>javascript</a:t>
            </a:r>
            <a:r>
              <a:rPr lang="en-US" dirty="0"/>
              <a:t> from the command line, which is useful when learning the language…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BEE087-3175-456E-BDF2-0930D0345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3203"/>
            <a:ext cx="11349484" cy="40606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0EFFBD-8BD2-4831-AFFC-80CE0DE618FA}"/>
              </a:ext>
            </a:extLst>
          </p:cNvPr>
          <p:cNvSpPr/>
          <p:nvPr/>
        </p:nvSpPr>
        <p:spPr>
          <a:xfrm>
            <a:off x="2341880" y="5762675"/>
            <a:ext cx="90474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https://developers.slashdot.org/story/17/08/24/1457245/javascript-is-eating-the-world</a:t>
            </a:r>
          </a:p>
        </p:txBody>
      </p:sp>
    </p:spTree>
    <p:extLst>
      <p:ext uri="{BB962C8B-B14F-4D97-AF65-F5344CB8AC3E}">
        <p14:creationId xmlns:p14="http://schemas.microsoft.com/office/powerpoint/2010/main" val="309330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1">
            <a:extLst>
              <a:ext uri="{FF2B5EF4-FFF2-40B4-BE49-F238E27FC236}">
                <a16:creationId xmlns:a16="http://schemas.microsoft.com/office/drawing/2014/main" id="{E4905C15-FAAF-453A-AF20-7148095671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3720" y="279400"/>
            <a:ext cx="83968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After installing node.js (on the platform of your choice) you will have a “node” executable…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7ACC63-A3C0-42DE-B418-81CBA4527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680" y="1123632"/>
            <a:ext cx="762000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505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2F22B8-B62C-4C1A-92B6-07A0B7FF0120}"/>
              </a:ext>
            </a:extLst>
          </p:cNvPr>
          <p:cNvSpPr/>
          <p:nvPr/>
        </p:nvSpPr>
        <p:spPr>
          <a:xfrm>
            <a:off x="2629156" y="18534"/>
            <a:ext cx="5521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Java is a statically typed language; JavaScript is dynamic.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6C36BE-EB26-485A-83A5-43BADBB15518}"/>
              </a:ext>
            </a:extLst>
          </p:cNvPr>
          <p:cNvCxnSpPr/>
          <p:nvPr/>
        </p:nvCxnSpPr>
        <p:spPr>
          <a:xfrm>
            <a:off x="5196840" y="462280"/>
            <a:ext cx="0" cy="56692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C5CCC7F6-C918-4103-B96F-05FD5E33935E}"/>
              </a:ext>
            </a:extLst>
          </p:cNvPr>
          <p:cNvSpPr/>
          <p:nvPr/>
        </p:nvSpPr>
        <p:spPr>
          <a:xfrm>
            <a:off x="5682236" y="460494"/>
            <a:ext cx="51734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dirty="0">
                <a:solidFill>
                  <a:srgbClr val="242729"/>
                </a:solidFill>
                <a:latin typeface="inherit"/>
              </a:rPr>
              <a:t>In Java, classes are defined at run time; you can’t add</a:t>
            </a:r>
          </a:p>
          <a:p>
            <a:pPr fontAlgn="base"/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feature</a:t>
            </a:r>
            <a:r>
              <a:rPr lang="en-US" dirty="0">
                <a:solidFill>
                  <a:srgbClr val="242729"/>
                </a:solidFill>
                <a:latin typeface="inherit"/>
              </a:rPr>
              <a:t>s at run time</a:t>
            </a:r>
            <a:endParaRPr lang="en-US" b="0" i="0" dirty="0">
              <a:solidFill>
                <a:srgbClr val="242729"/>
              </a:solidFill>
              <a:effectLst/>
              <a:latin typeface="inheri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4A1985-F38D-4B66-A771-DE8F7335D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5440" y="1358628"/>
            <a:ext cx="6658422" cy="240565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24C0F21-3D55-4BC8-AAA3-3A40FAFC45C9}"/>
              </a:ext>
            </a:extLst>
          </p:cNvPr>
          <p:cNvSpPr/>
          <p:nvPr/>
        </p:nvSpPr>
        <p:spPr>
          <a:xfrm>
            <a:off x="373636" y="602734"/>
            <a:ext cx="423795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dirty="0">
                <a:solidFill>
                  <a:srgbClr val="242729"/>
                </a:solidFill>
                <a:latin typeface="inherit"/>
              </a:rPr>
              <a:t>In </a:t>
            </a:r>
            <a:r>
              <a:rPr lang="en-US" dirty="0" err="1">
                <a:solidFill>
                  <a:srgbClr val="242729"/>
                </a:solidFill>
                <a:latin typeface="inherit"/>
              </a:rPr>
              <a:t>javascript</a:t>
            </a:r>
            <a:r>
              <a:rPr lang="en-US" dirty="0">
                <a:solidFill>
                  <a:srgbClr val="242729"/>
                </a:solidFill>
                <a:latin typeface="inherit"/>
              </a:rPr>
              <a:t>, there are no classes.  </a:t>
            </a:r>
          </a:p>
          <a:p>
            <a:pPr fontAlgn="base"/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Everything is a</a:t>
            </a:r>
            <a:r>
              <a:rPr lang="en-US" dirty="0">
                <a:solidFill>
                  <a:srgbClr val="242729"/>
                </a:solidFill>
                <a:latin typeface="inherit"/>
              </a:rPr>
              <a:t>n object.</a:t>
            </a:r>
          </a:p>
          <a:p>
            <a:pPr fontAlgn="base"/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You can al</a:t>
            </a:r>
            <a:r>
              <a:rPr lang="en-US" dirty="0">
                <a:solidFill>
                  <a:srgbClr val="242729"/>
                </a:solidFill>
                <a:latin typeface="inherit"/>
              </a:rPr>
              <a:t>ways add features to your object.</a:t>
            </a:r>
          </a:p>
          <a:p>
            <a:pPr fontAlgn="base"/>
            <a:endParaRPr lang="en-US" b="0" i="0" dirty="0">
              <a:solidFill>
                <a:srgbClr val="242729"/>
              </a:solidFill>
              <a:effectLst/>
              <a:latin typeface="inheri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5663F3-1D91-4299-A4D2-7280815B8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" y="2282507"/>
            <a:ext cx="4884836" cy="15274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D82043F-9F29-438B-AB5C-292B5D0FD690}"/>
              </a:ext>
            </a:extLst>
          </p:cNvPr>
          <p:cNvSpPr txBox="1"/>
          <p:nvPr/>
        </p:nvSpPr>
        <p:spPr>
          <a:xfrm>
            <a:off x="360680" y="4282440"/>
            <a:ext cx="48744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Objects in </a:t>
            </a:r>
            <a:r>
              <a:rPr lang="en-US" dirty="0" err="1"/>
              <a:t>javascript</a:t>
            </a:r>
            <a:r>
              <a:rPr lang="en-US" dirty="0"/>
              <a:t>  are sort of like hash maps or </a:t>
            </a:r>
          </a:p>
          <a:p>
            <a:r>
              <a:rPr lang="en-US" dirty="0"/>
              <a:t>dictionaries ; </a:t>
            </a:r>
          </a:p>
          <a:p>
            <a:r>
              <a:rPr lang="en-US" dirty="0"/>
              <a:t>Just a collection of keys and values…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6FCE51-BD44-4897-BB09-1DF1DC9D1209}"/>
              </a:ext>
            </a:extLst>
          </p:cNvPr>
          <p:cNvSpPr txBox="1"/>
          <p:nvPr/>
        </p:nvSpPr>
        <p:spPr>
          <a:xfrm>
            <a:off x="5770880" y="4368800"/>
            <a:ext cx="52041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Objects in Java are instances of strongly-typed classes</a:t>
            </a:r>
          </a:p>
          <a:p>
            <a:r>
              <a:rPr lang="en-US" dirty="0"/>
              <a:t>(whose contents are defined at compile time but</a:t>
            </a:r>
          </a:p>
          <a:p>
            <a:r>
              <a:rPr lang="en-US" dirty="0"/>
              <a:t>instantiated at run-time)</a:t>
            </a:r>
          </a:p>
        </p:txBody>
      </p:sp>
    </p:spTree>
    <p:extLst>
      <p:ext uri="{BB962C8B-B14F-4D97-AF65-F5344CB8AC3E}">
        <p14:creationId xmlns:p14="http://schemas.microsoft.com/office/powerpoint/2010/main" val="2998552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35CC88D-7D80-4B63-8002-857D160502C2}"/>
              </a:ext>
            </a:extLst>
          </p:cNvPr>
          <p:cNvSpPr/>
          <p:nvPr/>
        </p:nvSpPr>
        <p:spPr>
          <a:xfrm>
            <a:off x="1002030" y="90785"/>
            <a:ext cx="86029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729"/>
                </a:solidFill>
                <a:effectLst/>
                <a:latin typeface="inherit"/>
              </a:rPr>
              <a:t>Java constructors are special functions that can only be called at object creation; JavaScript "constructors" are just standard functions.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21F452E-2633-4C8A-AD01-27D59A8FAF9E}"/>
              </a:ext>
            </a:extLst>
          </p:cNvPr>
          <p:cNvCxnSpPr/>
          <p:nvPr/>
        </p:nvCxnSpPr>
        <p:spPr>
          <a:xfrm>
            <a:off x="5674360" y="680720"/>
            <a:ext cx="0" cy="56692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DA24F282-B13E-4CD9-B96B-A4EE75368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01" y="889000"/>
            <a:ext cx="4942511" cy="4094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3CB89D-3315-4EC2-9C5C-BB436CC2D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0915" y="953452"/>
            <a:ext cx="5109841" cy="377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455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832</Words>
  <Application>Microsoft Office PowerPoint</Application>
  <PresentationFormat>Widescreen</PresentationFormat>
  <Paragraphs>82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inherit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afodor</dc:creator>
  <cp:lastModifiedBy>afodor</cp:lastModifiedBy>
  <cp:revision>31</cp:revision>
  <dcterms:created xsi:type="dcterms:W3CDTF">2017-11-17T08:04:12Z</dcterms:created>
  <dcterms:modified xsi:type="dcterms:W3CDTF">2017-11-17T14:24:16Z</dcterms:modified>
</cp:coreProperties>
</file>

<file path=docProps/thumbnail.jpeg>
</file>